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4630400" cy="8229600"/>
  <p:notesSz cx="8229600" cy="14630400"/>
  <p:embeddedFontLst>
    <p:embeddedFont>
      <p:font typeface="Nobile" panose="020B0604020202020204" charset="0"/>
      <p:regular r:id="rId12"/>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8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447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5" name="Shape 2"/>
          <p:cNvSpPr/>
          <p:nvPr/>
        </p:nvSpPr>
        <p:spPr>
          <a:xfrm>
            <a:off x="324288" y="1917621"/>
            <a:ext cx="7803712" cy="1054179"/>
          </a:xfrm>
          <a:prstGeom prst="roundRect">
            <a:avLst>
              <a:gd name="adj" fmla="val 23151155"/>
            </a:avLst>
          </a:prstGeom>
          <a:solidFill>
            <a:schemeClr val="bg1"/>
          </a:solidFill>
          <a:ln w="7620">
            <a:solidFill>
              <a:srgbClr val="FFFFFF"/>
            </a:solidFill>
            <a:prstDash val="solid"/>
          </a:ln>
        </p:spPr>
        <p:txBody>
          <a:bodyPr/>
          <a:lstStyle/>
          <a:p>
            <a:endParaRPr lang="vi-VN"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17621"/>
            <a:ext cx="7415927" cy="2129314"/>
          </a:xfrm>
          <a:prstGeom prst="rect">
            <a:avLst/>
          </a:prstGeom>
          <a:noFill/>
          <a:ln/>
        </p:spPr>
        <p:txBody>
          <a:bodyPr wrap="square" lIns="0" tIns="0" rIns="0" bIns="0" rtlCol="0" anchor="t"/>
          <a:lstStyle/>
          <a:p>
            <a:pPr marL="0" indent="0">
              <a:lnSpc>
                <a:spcPts val="8350"/>
              </a:lnSpc>
              <a:buNone/>
            </a:pPr>
            <a:r>
              <a:rPr lang="en-US" sz="6700" b="1" dirty="0">
                <a:solidFill>
                  <a:srgbClr val="1B1B27"/>
                </a:solidFill>
                <a:latin typeface="Times New Roman" panose="02020603050405020304" pitchFamily="18" charset="0"/>
                <a:ea typeface="Alexandria" pitchFamily="34" charset="-122"/>
                <a:cs typeface="Times New Roman" panose="02020603050405020304" pitchFamily="18" charset="0"/>
              </a:rPr>
              <a:t>Truy xuất hình ảnh</a:t>
            </a:r>
            <a:endParaRPr lang="en-US" sz="6700" b="1" dirty="0">
              <a:latin typeface="Times New Roman" panose="02020603050405020304" pitchFamily="18" charset="0"/>
              <a:cs typeface="Times New Roman" panose="02020603050405020304" pitchFamily="18" charset="0"/>
            </a:endParaRPr>
          </a:p>
        </p:txBody>
      </p:sp>
      <p:sp>
        <p:nvSpPr>
          <p:cNvPr id="4" name="Text 1"/>
          <p:cNvSpPr/>
          <p:nvPr/>
        </p:nvSpPr>
        <p:spPr>
          <a:xfrm>
            <a:off x="864037" y="4417219"/>
            <a:ext cx="7415927" cy="1185148"/>
          </a:xfrm>
          <a:prstGeom prst="rect">
            <a:avLst/>
          </a:prstGeom>
          <a:noFill/>
          <a:ln/>
        </p:spPr>
        <p:txBody>
          <a:bodyPr wrap="square" lIns="0" tIns="0" rIns="0" bIns="0" rtlCol="0" anchor="t"/>
          <a:lstStyle/>
          <a:p>
            <a:pPr marL="0" indent="0">
              <a:lnSpc>
                <a:spcPts val="3100"/>
              </a:lnSpc>
              <a:buNone/>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Truy xuất hình ảnh sử dụng Machine Learning là quá trình tìm kiếm hình ảnh từ một tập dữ liệu lớn dựa trên sự tương đồng với một hình ảnh truy vấn hoặc các thuộc tính cụ thể.</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983218" y="6047184"/>
            <a:ext cx="45719" cy="45719"/>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Nobile" pitchFamily="34" charset="0"/>
                <a:ea typeface="Nobile" pitchFamily="34" charset="-122"/>
                <a:cs typeface="Nobile" pitchFamily="34" charset="-120"/>
              </a:rPr>
              <a:t>N</a:t>
            </a:r>
            <a:endParaRPr lang="en-US" sz="750" dirty="0"/>
          </a:p>
        </p:txBody>
      </p:sp>
      <p:sp>
        <p:nvSpPr>
          <p:cNvPr id="7" name="Text 4"/>
          <p:cNvSpPr/>
          <p:nvPr/>
        </p:nvSpPr>
        <p:spPr>
          <a:xfrm>
            <a:off x="1382316" y="5880021"/>
            <a:ext cx="2870240"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465" y="557332"/>
            <a:ext cx="5057656" cy="632222"/>
          </a:xfrm>
          <a:prstGeom prst="rect">
            <a:avLst/>
          </a:prstGeom>
          <a:noFill/>
          <a:ln/>
        </p:spPr>
        <p:txBody>
          <a:bodyPr wrap="none" lIns="0" tIns="0" rIns="0" bIns="0" rtlCol="0" anchor="t"/>
          <a:lstStyle/>
          <a:p>
            <a:pPr marL="0" indent="0">
              <a:lnSpc>
                <a:spcPts val="4950"/>
              </a:lnSpc>
              <a:buNone/>
            </a:pPr>
            <a:r>
              <a:rPr lang="en-US" sz="2800" b="1" dirty="0">
                <a:solidFill>
                  <a:srgbClr val="1B1B27"/>
                </a:solidFill>
                <a:latin typeface="Times New Roman" panose="02020603050405020304" pitchFamily="18" charset="0"/>
                <a:ea typeface="Alexandria" pitchFamily="34" charset="-122"/>
                <a:cs typeface="Times New Roman" panose="02020603050405020304" pitchFamily="18" charset="0"/>
              </a:rPr>
              <a:t>Thành phần chính</a:t>
            </a:r>
            <a:endParaRPr lang="en-US" sz="2800" b="1" dirty="0">
              <a:latin typeface="Times New Roman" panose="02020603050405020304" pitchFamily="18" charset="0"/>
              <a:cs typeface="Times New Roman" panose="02020603050405020304" pitchFamily="18" charset="0"/>
            </a:endParaRPr>
          </a:p>
        </p:txBody>
      </p:sp>
      <p:sp>
        <p:nvSpPr>
          <p:cNvPr id="4" name="Shape 1"/>
          <p:cNvSpPr/>
          <p:nvPr/>
        </p:nvSpPr>
        <p:spPr>
          <a:xfrm>
            <a:off x="6194465" y="1720453"/>
            <a:ext cx="455176" cy="455176"/>
          </a:xfrm>
          <a:prstGeom prst="roundRect">
            <a:avLst>
              <a:gd name="adj" fmla="val 18667"/>
            </a:avLst>
          </a:prstGeom>
          <a:solidFill>
            <a:srgbClr val="D2DDF9"/>
          </a:solidFill>
          <a:ln w="7620">
            <a:solidFill>
              <a:srgbClr val="B8C3DF"/>
            </a:solidFill>
            <a:prstDash val="solid"/>
          </a:ln>
        </p:spPr>
      </p:sp>
      <p:sp>
        <p:nvSpPr>
          <p:cNvPr id="5" name="Text 2"/>
          <p:cNvSpPr/>
          <p:nvPr/>
        </p:nvSpPr>
        <p:spPr>
          <a:xfrm>
            <a:off x="6365081" y="1796296"/>
            <a:ext cx="113824" cy="303490"/>
          </a:xfrm>
          <a:prstGeom prst="rect">
            <a:avLst/>
          </a:prstGeom>
          <a:noFill/>
          <a:ln/>
        </p:spPr>
        <p:txBody>
          <a:bodyPr wrap="none" lIns="0" tIns="0" rIns="0" bIns="0" rtlCol="0" anchor="t"/>
          <a:lstStyle/>
          <a:p>
            <a:pPr marL="0" indent="0" algn="ctr">
              <a:lnSpc>
                <a:spcPts val="23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851928" y="1720453"/>
            <a:ext cx="2541865" cy="316111"/>
          </a:xfrm>
          <a:prstGeom prst="rect">
            <a:avLst/>
          </a:prstGeom>
          <a:noFill/>
          <a:ln/>
        </p:spPr>
        <p:txBody>
          <a:bodyPr wrap="none" lIns="0" tIns="0" rIns="0" bIns="0" rtlCol="0" anchor="t"/>
          <a:lstStyle/>
          <a:p>
            <a:pPr marL="0" indent="0">
              <a:lnSpc>
                <a:spcPts val="24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Trích xuất đặc trưng</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851928" y="2157889"/>
            <a:ext cx="7070407" cy="647224"/>
          </a:xfrm>
          <a:prstGeom prst="rect">
            <a:avLst/>
          </a:prstGeom>
          <a:noFill/>
          <a:ln/>
        </p:spPr>
        <p:txBody>
          <a:bodyPr wrap="square" lIns="0" tIns="0" rIns="0" bIns="0" rtlCol="0" anchor="t"/>
          <a:lstStyle/>
          <a:p>
            <a:pPr marL="0" indent="0">
              <a:lnSpc>
                <a:spcPts val="250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Bước quan trọng nhất, nơi các đặc trưng quan trọng từ hình ảnh được trích xuất.</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6194465" y="3234928"/>
            <a:ext cx="455176" cy="455176"/>
          </a:xfrm>
          <a:prstGeom prst="roundRect">
            <a:avLst>
              <a:gd name="adj" fmla="val 18667"/>
            </a:avLst>
          </a:prstGeom>
          <a:solidFill>
            <a:srgbClr val="D2DDF9"/>
          </a:solidFill>
          <a:ln w="7620">
            <a:solidFill>
              <a:srgbClr val="B8C3DF"/>
            </a:solidFill>
            <a:prstDash val="solid"/>
          </a:ln>
        </p:spPr>
      </p:sp>
      <p:sp>
        <p:nvSpPr>
          <p:cNvPr id="9" name="Text 6"/>
          <p:cNvSpPr/>
          <p:nvPr/>
        </p:nvSpPr>
        <p:spPr>
          <a:xfrm>
            <a:off x="6333292" y="3310771"/>
            <a:ext cx="177522" cy="303490"/>
          </a:xfrm>
          <a:prstGeom prst="rect">
            <a:avLst/>
          </a:prstGeom>
          <a:noFill/>
          <a:ln/>
        </p:spPr>
        <p:txBody>
          <a:bodyPr wrap="none" lIns="0" tIns="0" rIns="0" bIns="0" rtlCol="0" anchor="t"/>
          <a:lstStyle/>
          <a:p>
            <a:pPr marL="0" indent="0" algn="ctr">
              <a:lnSpc>
                <a:spcPts val="23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6851928" y="3234928"/>
            <a:ext cx="2528768" cy="316111"/>
          </a:xfrm>
          <a:prstGeom prst="rect">
            <a:avLst/>
          </a:prstGeom>
          <a:noFill/>
          <a:ln/>
        </p:spPr>
        <p:txBody>
          <a:bodyPr wrap="none" lIns="0" tIns="0" rIns="0" bIns="0" rtlCol="0" anchor="t"/>
          <a:lstStyle/>
          <a:p>
            <a:pPr marL="0" indent="0">
              <a:lnSpc>
                <a:spcPts val="24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Lập chỉ mục</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6851928" y="3672364"/>
            <a:ext cx="7070407" cy="647224"/>
          </a:xfrm>
          <a:prstGeom prst="rect">
            <a:avLst/>
          </a:prstGeom>
          <a:noFill/>
          <a:ln/>
        </p:spPr>
        <p:txBody>
          <a:bodyPr wrap="square" lIns="0" tIns="0" rIns="0" bIns="0" rtlCol="0" anchor="t"/>
          <a:lstStyle/>
          <a:p>
            <a:pPr marL="0" indent="0">
              <a:lnSpc>
                <a:spcPts val="250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Sau khi trích xuất đặc trưng, hình ảnh cần được lập chỉ mục để truy xuất nhanh chóng và hiệu quả.</a:t>
            </a:r>
            <a:endParaRPr lang="en-US" sz="2000" dirty="0">
              <a:latin typeface="Times New Roman" panose="02020603050405020304" pitchFamily="18" charset="0"/>
              <a:cs typeface="Times New Roman" panose="02020603050405020304" pitchFamily="18" charset="0"/>
            </a:endParaRPr>
          </a:p>
        </p:txBody>
      </p:sp>
      <p:sp>
        <p:nvSpPr>
          <p:cNvPr id="12" name="Shape 9"/>
          <p:cNvSpPr/>
          <p:nvPr/>
        </p:nvSpPr>
        <p:spPr>
          <a:xfrm>
            <a:off x="6194465" y="4749403"/>
            <a:ext cx="455176" cy="455176"/>
          </a:xfrm>
          <a:prstGeom prst="roundRect">
            <a:avLst>
              <a:gd name="adj" fmla="val 18667"/>
            </a:avLst>
          </a:prstGeom>
          <a:solidFill>
            <a:srgbClr val="D2DDF9"/>
          </a:solidFill>
          <a:ln w="7620">
            <a:solidFill>
              <a:srgbClr val="B8C3DF"/>
            </a:solidFill>
            <a:prstDash val="solid"/>
          </a:ln>
        </p:spPr>
      </p:sp>
      <p:sp>
        <p:nvSpPr>
          <p:cNvPr id="13" name="Text 10"/>
          <p:cNvSpPr/>
          <p:nvPr/>
        </p:nvSpPr>
        <p:spPr>
          <a:xfrm>
            <a:off x="6332696" y="4825246"/>
            <a:ext cx="178713" cy="303490"/>
          </a:xfrm>
          <a:prstGeom prst="rect">
            <a:avLst/>
          </a:prstGeom>
          <a:noFill/>
          <a:ln/>
        </p:spPr>
        <p:txBody>
          <a:bodyPr wrap="none" lIns="0" tIns="0" rIns="0" bIns="0" rtlCol="0" anchor="t"/>
          <a:lstStyle/>
          <a:p>
            <a:pPr marL="0" indent="0" algn="ctr">
              <a:lnSpc>
                <a:spcPts val="23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6851928" y="4749403"/>
            <a:ext cx="3118009" cy="316111"/>
          </a:xfrm>
          <a:prstGeom prst="rect">
            <a:avLst/>
          </a:prstGeom>
          <a:noFill/>
          <a:ln/>
        </p:spPr>
        <p:txBody>
          <a:bodyPr wrap="none" lIns="0" tIns="0" rIns="0" bIns="0" rtlCol="0" anchor="t"/>
          <a:lstStyle/>
          <a:p>
            <a:pPr marL="0" indent="0">
              <a:lnSpc>
                <a:spcPts val="24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Đo lường độ tương đồng</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6851928" y="5186839"/>
            <a:ext cx="7070407" cy="970836"/>
          </a:xfrm>
          <a:prstGeom prst="rect">
            <a:avLst/>
          </a:prstGeom>
          <a:noFill/>
          <a:ln/>
        </p:spPr>
        <p:txBody>
          <a:bodyPr wrap="square" lIns="0" tIns="0" rIns="0" bIns="0" rtlCol="0" anchor="t"/>
          <a:lstStyle/>
          <a:p>
            <a:pPr marL="0" indent="0">
              <a:lnSpc>
                <a:spcPts val="250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Sau khi đặc trưng của hình ảnh truy vấn được trích xuất, ta tính toán độ tương đồng giữa hình ảnh truy vấn và các hình ảnh trong cơ sở dữ liệu.</a:t>
            </a:r>
            <a:endParaRPr lang="en-US" sz="2000" dirty="0">
              <a:latin typeface="Times New Roman" panose="02020603050405020304" pitchFamily="18" charset="0"/>
              <a:cs typeface="Times New Roman" panose="02020603050405020304" pitchFamily="18" charset="0"/>
            </a:endParaRPr>
          </a:p>
        </p:txBody>
      </p:sp>
      <p:sp>
        <p:nvSpPr>
          <p:cNvPr id="16" name="Shape 13"/>
          <p:cNvSpPr/>
          <p:nvPr/>
        </p:nvSpPr>
        <p:spPr>
          <a:xfrm>
            <a:off x="6194465" y="6587490"/>
            <a:ext cx="455176" cy="455176"/>
          </a:xfrm>
          <a:prstGeom prst="roundRect">
            <a:avLst>
              <a:gd name="adj" fmla="val 18667"/>
            </a:avLst>
          </a:prstGeom>
          <a:solidFill>
            <a:srgbClr val="D2DDF9"/>
          </a:solidFill>
          <a:ln w="7620">
            <a:solidFill>
              <a:srgbClr val="B8C3DF"/>
            </a:solidFill>
            <a:prstDash val="solid"/>
          </a:ln>
        </p:spPr>
      </p:sp>
      <p:sp>
        <p:nvSpPr>
          <p:cNvPr id="17" name="Text 14"/>
          <p:cNvSpPr/>
          <p:nvPr/>
        </p:nvSpPr>
        <p:spPr>
          <a:xfrm>
            <a:off x="6331387" y="6663333"/>
            <a:ext cx="181213" cy="303490"/>
          </a:xfrm>
          <a:prstGeom prst="rect">
            <a:avLst/>
          </a:prstGeom>
          <a:noFill/>
          <a:ln/>
        </p:spPr>
        <p:txBody>
          <a:bodyPr wrap="none" lIns="0" tIns="0" rIns="0" bIns="0" rtlCol="0" anchor="t"/>
          <a:lstStyle/>
          <a:p>
            <a:pPr marL="0" indent="0" algn="ctr">
              <a:lnSpc>
                <a:spcPts val="23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6851928" y="6587490"/>
            <a:ext cx="2528768" cy="316111"/>
          </a:xfrm>
          <a:prstGeom prst="rect">
            <a:avLst/>
          </a:prstGeom>
          <a:noFill/>
          <a:ln/>
        </p:spPr>
        <p:txBody>
          <a:bodyPr wrap="none" lIns="0" tIns="0" rIns="0" bIns="0" rtlCol="0" anchor="t"/>
          <a:lstStyle/>
          <a:p>
            <a:pPr marL="0" indent="0">
              <a:lnSpc>
                <a:spcPts val="2450"/>
              </a:lnSpc>
              <a:buNone/>
            </a:pPr>
            <a:r>
              <a:rPr lang="en-US" sz="2000" dirty="0">
                <a:solidFill>
                  <a:srgbClr val="404155"/>
                </a:solidFill>
                <a:latin typeface="Times New Roman" panose="02020603050405020304" pitchFamily="18" charset="0"/>
                <a:ea typeface="Alexandria" pitchFamily="34" charset="-122"/>
                <a:cs typeface="Times New Roman" panose="02020603050405020304" pitchFamily="18" charset="0"/>
              </a:rPr>
              <a:t>Xếp hạng</a:t>
            </a:r>
            <a:endParaRPr lang="en-US" sz="2000" dirty="0">
              <a:latin typeface="Times New Roman" panose="02020603050405020304" pitchFamily="18" charset="0"/>
              <a:cs typeface="Times New Roman" panose="02020603050405020304" pitchFamily="18" charset="0"/>
            </a:endParaRPr>
          </a:p>
        </p:txBody>
      </p:sp>
      <p:sp>
        <p:nvSpPr>
          <p:cNvPr id="19" name="Text 16"/>
          <p:cNvSpPr/>
          <p:nvPr/>
        </p:nvSpPr>
        <p:spPr>
          <a:xfrm>
            <a:off x="6851928" y="7024926"/>
            <a:ext cx="7070407" cy="647224"/>
          </a:xfrm>
          <a:prstGeom prst="rect">
            <a:avLst/>
          </a:prstGeom>
          <a:noFill/>
          <a:ln/>
        </p:spPr>
        <p:txBody>
          <a:bodyPr wrap="square" lIns="0" tIns="0" rIns="0" bIns="0" rtlCol="0" anchor="t"/>
          <a:lstStyle/>
          <a:p>
            <a:pPr marL="0" indent="0">
              <a:lnSpc>
                <a:spcPts val="2500"/>
              </a:lnSpc>
              <a:buNone/>
            </a:pPr>
            <a:r>
              <a:rPr lang="en-US" sz="2000" dirty="0">
                <a:solidFill>
                  <a:srgbClr val="404155"/>
                </a:solidFill>
                <a:latin typeface="Times New Roman" panose="02020603050405020304" pitchFamily="18" charset="0"/>
                <a:ea typeface="Nobile" pitchFamily="34" charset="-122"/>
                <a:cs typeface="Times New Roman" panose="02020603050405020304" pitchFamily="18" charset="0"/>
              </a:rPr>
              <a:t>Dựa trên độ tương đồng đã tính, các hình ảnh sẽ được xếp hạng và trả về kết quả là những hình ảnh giống nhất.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52562" y="1371838"/>
            <a:ext cx="6172200" cy="771525"/>
          </a:xfrm>
          <a:prstGeom prst="rect">
            <a:avLst/>
          </a:prstGeom>
          <a:noFill/>
          <a:ln/>
        </p:spPr>
        <p:txBody>
          <a:bodyPr wrap="none" lIns="0" tIns="0" rIns="0" bIns="0" rtlCol="0" anchor="t"/>
          <a:lstStyle/>
          <a:p>
            <a:pPr marL="0" indent="0">
              <a:lnSpc>
                <a:spcPts val="6050"/>
              </a:lnSpc>
              <a:buNone/>
            </a:pPr>
            <a:r>
              <a:rPr lang="en-US" sz="3600" b="1" dirty="0" err="1">
                <a:solidFill>
                  <a:srgbClr val="1B1B27"/>
                </a:solidFill>
                <a:latin typeface="Times New Roman" panose="02020603050405020304" pitchFamily="18" charset="0"/>
                <a:ea typeface="Alexandria" pitchFamily="34" charset="-122"/>
                <a:cs typeface="Times New Roman" panose="02020603050405020304" pitchFamily="18" charset="0"/>
              </a:rPr>
              <a:t>Đặc</a:t>
            </a:r>
            <a:r>
              <a:rPr lang="en-US" sz="3600" b="1" dirty="0">
                <a:solidFill>
                  <a:srgbClr val="1B1B27"/>
                </a:solidFill>
                <a:latin typeface="Times New Roman" panose="02020603050405020304" pitchFamily="18" charset="0"/>
                <a:ea typeface="Alexandria" pitchFamily="34" charset="-122"/>
                <a:cs typeface="Times New Roman" panose="02020603050405020304" pitchFamily="18" charset="0"/>
              </a:rPr>
              <a:t> </a:t>
            </a:r>
            <a:r>
              <a:rPr lang="en-US" sz="3600" b="1" dirty="0" err="1">
                <a:solidFill>
                  <a:srgbClr val="1B1B27"/>
                </a:solidFill>
                <a:latin typeface="Times New Roman" panose="02020603050405020304" pitchFamily="18" charset="0"/>
                <a:ea typeface="Alexandria" pitchFamily="34" charset="-122"/>
                <a:cs typeface="Times New Roman" panose="02020603050405020304" pitchFamily="18" charset="0"/>
              </a:rPr>
              <a:t>trưng</a:t>
            </a:r>
            <a:r>
              <a:rPr lang="en-US" sz="3600" b="1" dirty="0">
                <a:solidFill>
                  <a:srgbClr val="1B1B27"/>
                </a:solidFill>
                <a:latin typeface="Times New Roman" panose="02020603050405020304" pitchFamily="18" charset="0"/>
                <a:ea typeface="Alexandria" pitchFamily="34" charset="-122"/>
                <a:cs typeface="Times New Roman" panose="02020603050405020304" pitchFamily="18" charset="0"/>
              </a:rPr>
              <a:t> </a:t>
            </a:r>
            <a:r>
              <a:rPr lang="vi-VN" sz="3600" b="1" dirty="0">
                <a:solidFill>
                  <a:srgbClr val="1B1B27"/>
                </a:solidFill>
                <a:latin typeface="Times New Roman" panose="02020603050405020304" pitchFamily="18" charset="0"/>
                <a:ea typeface="Alexandria" pitchFamily="34" charset="-122"/>
                <a:cs typeface="Times New Roman" panose="02020603050405020304" pitchFamily="18" charset="0"/>
              </a:rPr>
              <a:t>sẽ gồm</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864037"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Times New Roman" panose="02020603050405020304" pitchFamily="18" charset="0"/>
                <a:ea typeface="Alexandria" pitchFamily="34" charset="-122"/>
                <a:cs typeface="Times New Roman" panose="02020603050405020304" pitchFamily="18" charset="0"/>
              </a:rPr>
              <a:t>Màu sắc</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864037" y="4421743"/>
            <a:ext cx="3898821" cy="790099"/>
          </a:xfrm>
          <a:prstGeom prst="rect">
            <a:avLst/>
          </a:prstGeom>
          <a:noFill/>
          <a:ln/>
        </p:spPr>
        <p:txBody>
          <a:bodyPr wrap="square" lIns="0" tIns="0" rIns="0" bIns="0" rtlCol="0" anchor="t"/>
          <a:lstStyle/>
          <a:p>
            <a:pPr marL="0" indent="0">
              <a:lnSpc>
                <a:spcPts val="3100"/>
              </a:lnSpc>
              <a:buNone/>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Màu sắc là một đặc trưng quan trọng để phân biệt các hình ảnh.</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5372695"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Times New Roman" panose="02020603050405020304" pitchFamily="18" charset="0"/>
                <a:ea typeface="Alexandria" pitchFamily="34" charset="-122"/>
                <a:cs typeface="Times New Roman" panose="02020603050405020304" pitchFamily="18" charset="0"/>
              </a:rPr>
              <a:t>Kết cấu</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5372695" y="4421743"/>
            <a:ext cx="3898821" cy="1185148"/>
          </a:xfrm>
          <a:prstGeom prst="rect">
            <a:avLst/>
          </a:prstGeom>
          <a:noFill/>
          <a:ln/>
        </p:spPr>
        <p:txBody>
          <a:bodyPr wrap="square" lIns="0" tIns="0" rIns="0" bIns="0" rtlCol="0" anchor="t"/>
          <a:lstStyle/>
          <a:p>
            <a:pPr marL="0" indent="0">
              <a:lnSpc>
                <a:spcPts val="3100"/>
              </a:lnSpc>
              <a:buNone/>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Kết cấu mô tả bề mặt của đối tượng, ví dụ như nhẵn, gồ ghề, hoặc có hoa văn.</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9881354" y="378916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Times New Roman" panose="02020603050405020304" pitchFamily="18" charset="0"/>
                <a:ea typeface="Alexandria" pitchFamily="34" charset="-122"/>
                <a:cs typeface="Times New Roman" panose="02020603050405020304" pitchFamily="18" charset="0"/>
              </a:rPr>
              <a:t>Hình dạng</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9881354" y="4421743"/>
            <a:ext cx="3898821" cy="1185148"/>
          </a:xfrm>
          <a:prstGeom prst="rect">
            <a:avLst/>
          </a:prstGeom>
          <a:noFill/>
          <a:ln/>
        </p:spPr>
        <p:txBody>
          <a:bodyPr wrap="square" lIns="0" tIns="0" rIns="0" bIns="0" rtlCol="0" anchor="t"/>
          <a:lstStyle/>
          <a:p>
            <a:pPr marL="0" indent="0">
              <a:lnSpc>
                <a:spcPts val="3100"/>
              </a:lnSpc>
              <a:buNone/>
            </a:pPr>
            <a:r>
              <a:rPr lang="en-US" sz="2400" dirty="0">
                <a:solidFill>
                  <a:srgbClr val="404155"/>
                </a:solidFill>
                <a:latin typeface="Times New Roman" panose="02020603050405020304" pitchFamily="18" charset="0"/>
                <a:ea typeface="Nobile" pitchFamily="34" charset="-122"/>
                <a:cs typeface="Times New Roman" panose="02020603050405020304" pitchFamily="18" charset="0"/>
              </a:rPr>
              <a:t>Hình dạng là một đặc trưng quan trọng để xác định đối tượng trong hình ảnh.</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74815"/>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Times New Roman" panose="02020603050405020304" pitchFamily="18" charset="0"/>
                <a:ea typeface="Alexandria" pitchFamily="34" charset="-122"/>
                <a:cs typeface="Times New Roman" panose="02020603050405020304" pitchFamily="18" charset="0"/>
              </a:rPr>
              <a:t>Lập chỉ mục</a:t>
            </a:r>
            <a:endParaRPr lang="en-US" sz="4850" dirty="0">
              <a:latin typeface="Times New Roman" panose="02020603050405020304" pitchFamily="18" charset="0"/>
              <a:cs typeface="Times New Roman" panose="02020603050405020304" pitchFamily="18" charset="0"/>
            </a:endParaRPr>
          </a:p>
        </p:txBody>
      </p:sp>
      <p:sp>
        <p:nvSpPr>
          <p:cNvPr id="4" name="Shape 1"/>
          <p:cNvSpPr/>
          <p:nvPr/>
        </p:nvSpPr>
        <p:spPr>
          <a:xfrm>
            <a:off x="6350437" y="2516624"/>
            <a:ext cx="7415927" cy="1848088"/>
          </a:xfrm>
          <a:prstGeom prst="roundRect">
            <a:avLst>
              <a:gd name="adj" fmla="val 5611"/>
            </a:avLst>
          </a:prstGeom>
          <a:solidFill>
            <a:srgbClr val="D2DDF9"/>
          </a:solidFill>
          <a:ln w="15240">
            <a:solidFill>
              <a:srgbClr val="B8C3DF"/>
            </a:solidFill>
            <a:prstDash val="solid"/>
          </a:ln>
        </p:spPr>
      </p:sp>
      <p:sp>
        <p:nvSpPr>
          <p:cNvPr id="5" name="Text 2"/>
          <p:cNvSpPr/>
          <p:nvPr/>
        </p:nvSpPr>
        <p:spPr>
          <a:xfrm>
            <a:off x="6612493" y="2778681"/>
            <a:ext cx="4172188" cy="385763"/>
          </a:xfrm>
          <a:prstGeom prst="rect">
            <a:avLst/>
          </a:prstGeom>
          <a:noFill/>
          <a:ln/>
        </p:spPr>
        <p:txBody>
          <a:bodyPr wrap="none" lIns="0" tIns="0" rIns="0" bIns="0" rtlCol="0" anchor="t"/>
          <a:lstStyle/>
          <a:p>
            <a:pPr marL="0" indent="0">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K-Nearest Neighbors (KNN)</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612493" y="3312557"/>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KNN là một thuật toán tìm kiếm các điểm dữ liệu gần nhất với một điểm dữ liệu cho trước.</a:t>
            </a:r>
            <a:endParaRPr lang="en-US" sz="1900" dirty="0">
              <a:latin typeface="Times New Roman" panose="02020603050405020304" pitchFamily="18" charset="0"/>
              <a:cs typeface="Times New Roman" panose="02020603050405020304" pitchFamily="18" charset="0"/>
            </a:endParaRPr>
          </a:p>
        </p:txBody>
      </p:sp>
      <p:sp>
        <p:nvSpPr>
          <p:cNvPr id="7" name="Shape 4"/>
          <p:cNvSpPr/>
          <p:nvPr/>
        </p:nvSpPr>
        <p:spPr>
          <a:xfrm>
            <a:off x="6350437" y="4611529"/>
            <a:ext cx="7415927" cy="2243138"/>
          </a:xfrm>
          <a:prstGeom prst="roundRect">
            <a:avLst>
              <a:gd name="adj" fmla="val 4623"/>
            </a:avLst>
          </a:prstGeom>
          <a:solidFill>
            <a:srgbClr val="D2DDF9"/>
          </a:solidFill>
          <a:ln w="15240">
            <a:solidFill>
              <a:srgbClr val="B8C3DF"/>
            </a:solidFill>
            <a:prstDash val="solid"/>
          </a:ln>
        </p:spPr>
      </p:sp>
      <p:sp>
        <p:nvSpPr>
          <p:cNvPr id="8" name="Text 5"/>
          <p:cNvSpPr/>
          <p:nvPr/>
        </p:nvSpPr>
        <p:spPr>
          <a:xfrm>
            <a:off x="6612493" y="4873585"/>
            <a:ext cx="5945743" cy="385763"/>
          </a:xfrm>
          <a:prstGeom prst="rect">
            <a:avLst/>
          </a:prstGeom>
          <a:noFill/>
          <a:ln/>
        </p:spPr>
        <p:txBody>
          <a:bodyPr wrap="none" lIns="0" tIns="0" rIns="0" bIns="0" rtlCol="0" anchor="t"/>
          <a:lstStyle/>
          <a:p>
            <a:pPr marL="0" indent="0">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Approximate Nearest Neighbors (ANN)</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6612493" y="5407462"/>
            <a:ext cx="6891814" cy="118514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ANN là một thuật toán tìm kiếm các điểm dữ liệu gần nhất với một điểm dữ liệu cho trước, nhưng với độ chính xác thấp hơn KNN.</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46277"/>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Times New Roman" panose="02020603050405020304" pitchFamily="18" charset="0"/>
                <a:ea typeface="Alexandria" pitchFamily="34" charset="-122"/>
                <a:cs typeface="Times New Roman" panose="02020603050405020304" pitchFamily="18" charset="0"/>
              </a:rPr>
              <a:t>Đo lường độ tương đồng</a:t>
            </a:r>
            <a:endParaRPr lang="en-US" sz="4850" dirty="0">
              <a:latin typeface="Times New Roman" panose="02020603050405020304" pitchFamily="18" charset="0"/>
              <a:cs typeface="Times New Roman" panose="02020603050405020304" pitchFamily="18" charset="0"/>
            </a:endParaRPr>
          </a:p>
        </p:txBody>
      </p:sp>
      <p:sp>
        <p:nvSpPr>
          <p:cNvPr id="4" name="Shape 1"/>
          <p:cNvSpPr/>
          <p:nvPr/>
        </p:nvSpPr>
        <p:spPr>
          <a:xfrm>
            <a:off x="864037" y="3559612"/>
            <a:ext cx="7415927" cy="3023711"/>
          </a:xfrm>
          <a:prstGeom prst="roundRect">
            <a:avLst>
              <a:gd name="adj" fmla="val 3429"/>
            </a:avLst>
          </a:prstGeom>
          <a:noFill/>
          <a:ln w="15240">
            <a:solidFill>
              <a:srgbClr val="000000">
                <a:alpha val="8000"/>
              </a:srgbClr>
            </a:solidFill>
            <a:prstDash val="solid"/>
          </a:ln>
        </p:spPr>
      </p:sp>
      <p:sp>
        <p:nvSpPr>
          <p:cNvPr id="5" name="Shape 2"/>
          <p:cNvSpPr/>
          <p:nvPr/>
        </p:nvSpPr>
        <p:spPr>
          <a:xfrm>
            <a:off x="879277" y="3574852"/>
            <a:ext cx="7384613" cy="1101566"/>
          </a:xfrm>
          <a:prstGeom prst="rect">
            <a:avLst/>
          </a:prstGeom>
          <a:solidFill>
            <a:srgbClr val="FFFFFF">
              <a:alpha val="4000"/>
            </a:srgbClr>
          </a:solidFill>
          <a:ln/>
        </p:spPr>
      </p:sp>
      <p:sp>
        <p:nvSpPr>
          <p:cNvPr id="6" name="Text 3"/>
          <p:cNvSpPr/>
          <p:nvPr/>
        </p:nvSpPr>
        <p:spPr>
          <a:xfrm>
            <a:off x="1126927" y="3730585"/>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Khoảng cách Euclidean</a:t>
            </a:r>
            <a:endParaRPr lang="en-US" sz="1900" dirty="0">
              <a:latin typeface="Times New Roman" panose="02020603050405020304" pitchFamily="18" charset="0"/>
              <a:cs typeface="Times New Roman" panose="02020603050405020304" pitchFamily="18" charset="0"/>
            </a:endParaRPr>
          </a:p>
        </p:txBody>
      </p:sp>
      <p:sp>
        <p:nvSpPr>
          <p:cNvPr id="7" name="Text 4"/>
          <p:cNvSpPr/>
          <p:nvPr/>
        </p:nvSpPr>
        <p:spPr>
          <a:xfrm>
            <a:off x="3591997" y="3730585"/>
            <a:ext cx="196000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Độ tương đồng Cosine</a:t>
            </a:r>
            <a:endParaRPr lang="en-US" sz="1900" dirty="0">
              <a:latin typeface="Times New Roman" panose="02020603050405020304" pitchFamily="18" charset="0"/>
              <a:cs typeface="Times New Roman" panose="02020603050405020304" pitchFamily="18" charset="0"/>
            </a:endParaRPr>
          </a:p>
        </p:txBody>
      </p:sp>
      <p:sp>
        <p:nvSpPr>
          <p:cNvPr id="8" name="Text 5"/>
          <p:cNvSpPr/>
          <p:nvPr/>
        </p:nvSpPr>
        <p:spPr>
          <a:xfrm>
            <a:off x="6053257" y="3730585"/>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Khoảng cách Hamming</a:t>
            </a:r>
            <a:endParaRPr lang="en-US" sz="1900" dirty="0">
              <a:latin typeface="Times New Roman" panose="02020603050405020304" pitchFamily="18" charset="0"/>
              <a:cs typeface="Times New Roman" panose="02020603050405020304" pitchFamily="18" charset="0"/>
            </a:endParaRPr>
          </a:p>
        </p:txBody>
      </p:sp>
      <p:sp>
        <p:nvSpPr>
          <p:cNvPr id="9" name="Shape 6"/>
          <p:cNvSpPr/>
          <p:nvPr/>
        </p:nvSpPr>
        <p:spPr>
          <a:xfrm>
            <a:off x="879277" y="4676418"/>
            <a:ext cx="7384613" cy="1891665"/>
          </a:xfrm>
          <a:prstGeom prst="rect">
            <a:avLst/>
          </a:prstGeom>
          <a:solidFill>
            <a:srgbClr val="000000">
              <a:alpha val="4000"/>
            </a:srgbClr>
          </a:solidFill>
          <a:ln/>
        </p:spPr>
      </p:sp>
      <p:sp>
        <p:nvSpPr>
          <p:cNvPr id="10" name="Text 7"/>
          <p:cNvSpPr/>
          <p:nvPr/>
        </p:nvSpPr>
        <p:spPr>
          <a:xfrm>
            <a:off x="1126927" y="4832152"/>
            <a:ext cx="1963817" cy="158019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Đo khoảng cách giữa hai điểm trong không gian Euclidean.</a:t>
            </a:r>
            <a:endParaRPr lang="en-US" sz="1900" dirty="0">
              <a:latin typeface="Times New Roman" panose="02020603050405020304" pitchFamily="18" charset="0"/>
              <a:cs typeface="Times New Roman" panose="02020603050405020304" pitchFamily="18" charset="0"/>
            </a:endParaRPr>
          </a:p>
        </p:txBody>
      </p:sp>
      <p:sp>
        <p:nvSpPr>
          <p:cNvPr id="11" name="Text 8"/>
          <p:cNvSpPr/>
          <p:nvPr/>
        </p:nvSpPr>
        <p:spPr>
          <a:xfrm>
            <a:off x="3591997" y="4832152"/>
            <a:ext cx="196000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Đo góc giữa hai vector.</a:t>
            </a:r>
            <a:endParaRPr lang="en-US" sz="1900" dirty="0">
              <a:latin typeface="Times New Roman" panose="02020603050405020304" pitchFamily="18" charset="0"/>
              <a:cs typeface="Times New Roman" panose="02020603050405020304" pitchFamily="18" charset="0"/>
            </a:endParaRPr>
          </a:p>
        </p:txBody>
      </p:sp>
      <p:sp>
        <p:nvSpPr>
          <p:cNvPr id="12" name="Text 9"/>
          <p:cNvSpPr/>
          <p:nvPr/>
        </p:nvSpPr>
        <p:spPr>
          <a:xfrm>
            <a:off x="6053257" y="4832152"/>
            <a:ext cx="1963817" cy="158019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Đo số lượng bit khác nhau giữa hai chuỗi nhị phân.</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47951"/>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Times New Roman" panose="02020603050405020304" pitchFamily="18" charset="0"/>
                <a:ea typeface="Alexandria" pitchFamily="34" charset="-122"/>
                <a:cs typeface="Times New Roman" panose="02020603050405020304" pitchFamily="18" charset="0"/>
              </a:rPr>
              <a:t>Content-Based Image Retrieval (CBIR)</a:t>
            </a:r>
            <a:endParaRPr lang="en-US" sz="48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350437" y="2661285"/>
            <a:ext cx="1234440" cy="2212657"/>
          </a:xfrm>
          <a:prstGeom prst="rect">
            <a:avLst/>
          </a:prstGeom>
        </p:spPr>
      </p:pic>
      <p:sp>
        <p:nvSpPr>
          <p:cNvPr id="5" name="Text 1"/>
          <p:cNvSpPr/>
          <p:nvPr/>
        </p:nvSpPr>
        <p:spPr>
          <a:xfrm>
            <a:off x="7955161" y="2908102"/>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Mô tả</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7955161" y="3441978"/>
            <a:ext cx="5811203" cy="1185148"/>
          </a:xfrm>
          <a:prstGeom prst="rect">
            <a:avLst/>
          </a:prstGeom>
          <a:noFill/>
          <a:ln/>
        </p:spPr>
        <p:txBody>
          <a:bodyPr wrap="squar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Nếu sản phẩm có hình ảnh, bạn có thể sử dụng các đặc trưng nội dung của hình ảnh để tìm kiếm các sản phẩm tương tự.</a:t>
            </a:r>
            <a:endParaRPr lang="en-US" sz="19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350437" y="4873943"/>
            <a:ext cx="1234440" cy="2607707"/>
          </a:xfrm>
          <a:prstGeom prst="rect">
            <a:avLst/>
          </a:prstGeom>
        </p:spPr>
      </p:pic>
      <p:sp>
        <p:nvSpPr>
          <p:cNvPr id="8" name="Text 3"/>
          <p:cNvSpPr/>
          <p:nvPr/>
        </p:nvSpPr>
        <p:spPr>
          <a:xfrm>
            <a:off x="7955161" y="5120759"/>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Cách thực hiện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7955161" y="5654635"/>
            <a:ext cx="5811203" cy="1580198"/>
          </a:xfrm>
          <a:prstGeom prst="rect">
            <a:avLst/>
          </a:prstGeom>
          <a:noFill/>
          <a:ln/>
        </p:spPr>
        <p:txBody>
          <a:bodyPr wrap="squar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Trích xuất các đặc trưng từ hình ảnh của sản phẩm người dùng, sau đó so sánh với các đặc trưng của hình ảnh trong cơ sở dữ liệu để tìm sản phẩm tương tự.</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22008"/>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Times New Roman" panose="02020603050405020304" pitchFamily="18" charset="0"/>
                <a:ea typeface="Alexandria" pitchFamily="34" charset="-122"/>
                <a:cs typeface="Times New Roman" panose="02020603050405020304" pitchFamily="18" charset="0"/>
              </a:rPr>
              <a:t>Feature-Based Image Retrieval</a:t>
            </a:r>
            <a:endParaRPr lang="en-US" sz="4850" dirty="0">
              <a:latin typeface="Times New Roman" panose="02020603050405020304" pitchFamily="18" charset="0"/>
              <a:cs typeface="Times New Roman" panose="02020603050405020304" pitchFamily="18" charset="0"/>
            </a:endParaRPr>
          </a:p>
        </p:txBody>
      </p:sp>
      <p:sp>
        <p:nvSpPr>
          <p:cNvPr id="4" name="Shape 1"/>
          <p:cNvSpPr/>
          <p:nvPr/>
        </p:nvSpPr>
        <p:spPr>
          <a:xfrm>
            <a:off x="6705481" y="2735342"/>
            <a:ext cx="30480" cy="4672132"/>
          </a:xfrm>
          <a:prstGeom prst="roundRect">
            <a:avLst>
              <a:gd name="adj" fmla="val 340200"/>
            </a:avLst>
          </a:prstGeom>
          <a:solidFill>
            <a:srgbClr val="B8C3DF"/>
          </a:solidFill>
          <a:ln/>
        </p:spPr>
      </p:sp>
      <p:sp>
        <p:nvSpPr>
          <p:cNvPr id="5" name="Shape 2"/>
          <p:cNvSpPr/>
          <p:nvPr/>
        </p:nvSpPr>
        <p:spPr>
          <a:xfrm>
            <a:off x="6967954" y="3275409"/>
            <a:ext cx="864037" cy="30480"/>
          </a:xfrm>
          <a:prstGeom prst="roundRect">
            <a:avLst>
              <a:gd name="adj" fmla="val 340200"/>
            </a:avLst>
          </a:prstGeom>
          <a:solidFill>
            <a:srgbClr val="B8C3DF"/>
          </a:solidFill>
          <a:ln/>
        </p:spPr>
      </p:sp>
      <p:sp>
        <p:nvSpPr>
          <p:cNvPr id="6" name="Shape 3"/>
          <p:cNvSpPr/>
          <p:nvPr/>
        </p:nvSpPr>
        <p:spPr>
          <a:xfrm>
            <a:off x="6443008" y="3012996"/>
            <a:ext cx="555427" cy="555427"/>
          </a:xfrm>
          <a:prstGeom prst="roundRect">
            <a:avLst>
              <a:gd name="adj" fmla="val 18669"/>
            </a:avLst>
          </a:prstGeom>
          <a:solidFill>
            <a:srgbClr val="D2DDF9"/>
          </a:solidFill>
          <a:ln w="15240">
            <a:solidFill>
              <a:srgbClr val="B8C3DF"/>
            </a:solidFill>
            <a:prstDash val="solid"/>
          </a:ln>
        </p:spPr>
      </p:sp>
      <p:sp>
        <p:nvSpPr>
          <p:cNvPr id="7" name="Text 4"/>
          <p:cNvSpPr/>
          <p:nvPr/>
        </p:nvSpPr>
        <p:spPr>
          <a:xfrm>
            <a:off x="6651248" y="3105507"/>
            <a:ext cx="138946" cy="370284"/>
          </a:xfrm>
          <a:prstGeom prst="rect">
            <a:avLst/>
          </a:prstGeom>
          <a:noFill/>
          <a:ln/>
        </p:spPr>
        <p:txBody>
          <a:bodyPr wrap="none" lIns="0" tIns="0" rIns="0" bIns="0" rtlCol="0" anchor="t"/>
          <a:lstStyle/>
          <a:p>
            <a:pPr marL="0" indent="0" algn="ctr">
              <a:lnSpc>
                <a:spcPts val="2900"/>
              </a:lnSpc>
              <a:buNone/>
            </a:pPr>
            <a:r>
              <a:rPr lang="en-US" sz="2900" dirty="0">
                <a:solidFill>
                  <a:srgbClr val="404155"/>
                </a:solidFill>
                <a:latin typeface="Times New Roman" panose="02020603050405020304" pitchFamily="18" charset="0"/>
                <a:ea typeface="Alexandria" pitchFamily="34" charset="-122"/>
                <a:cs typeface="Times New Roman" panose="02020603050405020304" pitchFamily="18" charset="0"/>
              </a:rPr>
              <a:t>1</a:t>
            </a:r>
            <a:endParaRPr lang="en-US" sz="2900" dirty="0">
              <a:latin typeface="Times New Roman" panose="02020603050405020304" pitchFamily="18" charset="0"/>
              <a:cs typeface="Times New Roman" panose="02020603050405020304" pitchFamily="18" charset="0"/>
            </a:endParaRPr>
          </a:p>
        </p:txBody>
      </p:sp>
      <p:sp>
        <p:nvSpPr>
          <p:cNvPr id="8" name="Text 5"/>
          <p:cNvSpPr/>
          <p:nvPr/>
        </p:nvSpPr>
        <p:spPr>
          <a:xfrm>
            <a:off x="8078510" y="298215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Mô tả</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8078510" y="3516035"/>
            <a:ext cx="5687854" cy="1185148"/>
          </a:xfrm>
          <a:prstGeom prst="rect">
            <a:avLst/>
          </a:prstGeom>
          <a:noFill/>
          <a:ln/>
        </p:spPr>
        <p:txBody>
          <a:bodyPr wrap="squar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Sử dụng các phương pháp như SIFT hoặc SURF để trích xuất các điểm đặc trưng từ hình ảnh sản phẩm.</a:t>
            </a:r>
            <a:endParaRPr lang="en-US" sz="1900" dirty="0">
              <a:latin typeface="Times New Roman" panose="02020603050405020304" pitchFamily="18" charset="0"/>
              <a:cs typeface="Times New Roman" panose="02020603050405020304" pitchFamily="18" charset="0"/>
            </a:endParaRPr>
          </a:p>
        </p:txBody>
      </p:sp>
      <p:sp>
        <p:nvSpPr>
          <p:cNvPr id="10" name="Shape 7"/>
          <p:cNvSpPr/>
          <p:nvPr/>
        </p:nvSpPr>
        <p:spPr>
          <a:xfrm>
            <a:off x="6967954" y="5734883"/>
            <a:ext cx="864037" cy="30480"/>
          </a:xfrm>
          <a:prstGeom prst="roundRect">
            <a:avLst>
              <a:gd name="adj" fmla="val 340200"/>
            </a:avLst>
          </a:prstGeom>
          <a:solidFill>
            <a:srgbClr val="B8C3DF"/>
          </a:solidFill>
          <a:ln/>
        </p:spPr>
      </p:sp>
      <p:sp>
        <p:nvSpPr>
          <p:cNvPr id="11" name="Shape 8"/>
          <p:cNvSpPr/>
          <p:nvPr/>
        </p:nvSpPr>
        <p:spPr>
          <a:xfrm>
            <a:off x="6443008" y="5472470"/>
            <a:ext cx="555427" cy="555427"/>
          </a:xfrm>
          <a:prstGeom prst="roundRect">
            <a:avLst>
              <a:gd name="adj" fmla="val 18669"/>
            </a:avLst>
          </a:prstGeom>
          <a:solidFill>
            <a:srgbClr val="D2DDF9"/>
          </a:solidFill>
          <a:ln w="15240">
            <a:solidFill>
              <a:srgbClr val="B8C3DF"/>
            </a:solidFill>
            <a:prstDash val="solid"/>
          </a:ln>
        </p:spPr>
      </p:sp>
      <p:sp>
        <p:nvSpPr>
          <p:cNvPr id="12" name="Text 9"/>
          <p:cNvSpPr/>
          <p:nvPr/>
        </p:nvSpPr>
        <p:spPr>
          <a:xfrm>
            <a:off x="6612315" y="5564981"/>
            <a:ext cx="216694" cy="370284"/>
          </a:xfrm>
          <a:prstGeom prst="rect">
            <a:avLst/>
          </a:prstGeom>
          <a:noFill/>
          <a:ln/>
        </p:spPr>
        <p:txBody>
          <a:bodyPr wrap="none" lIns="0" tIns="0" rIns="0" bIns="0" rtlCol="0" anchor="t"/>
          <a:lstStyle/>
          <a:p>
            <a:pPr marL="0" indent="0" algn="ctr">
              <a:lnSpc>
                <a:spcPts val="2900"/>
              </a:lnSpc>
              <a:buNone/>
            </a:pPr>
            <a:r>
              <a:rPr lang="en-US" sz="2900" dirty="0">
                <a:solidFill>
                  <a:srgbClr val="404155"/>
                </a:solidFill>
                <a:latin typeface="Times New Roman" panose="02020603050405020304" pitchFamily="18" charset="0"/>
                <a:ea typeface="Alexandria" pitchFamily="34" charset="-122"/>
                <a:cs typeface="Times New Roman" panose="02020603050405020304" pitchFamily="18" charset="0"/>
              </a:rPr>
              <a:t>2</a:t>
            </a:r>
            <a:endParaRPr lang="en-US" sz="2900" dirty="0">
              <a:latin typeface="Times New Roman" panose="02020603050405020304" pitchFamily="18" charset="0"/>
              <a:cs typeface="Times New Roman" panose="02020603050405020304" pitchFamily="18" charset="0"/>
            </a:endParaRPr>
          </a:p>
        </p:txBody>
      </p:sp>
      <p:sp>
        <p:nvSpPr>
          <p:cNvPr id="13" name="Text 10"/>
          <p:cNvSpPr/>
          <p:nvPr/>
        </p:nvSpPr>
        <p:spPr>
          <a:xfrm>
            <a:off x="8078510" y="544163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Cách thực hiện</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8078510" y="5975509"/>
            <a:ext cx="5687854" cy="1185148"/>
          </a:xfrm>
          <a:prstGeom prst="rect">
            <a:avLst/>
          </a:prstGeom>
          <a:noFill/>
          <a:ln/>
        </p:spPr>
        <p:txBody>
          <a:bodyPr wrap="squar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Khi sản phẩm mới được nhập vào, trích xuất các điểm đặc trưng và so sánh với các điểm đặc trưng của sản phẩm trong cơ sở dữ liệu.</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805356" y="719019"/>
            <a:ext cx="8800386"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Times New Roman" panose="02020603050405020304" pitchFamily="18" charset="0"/>
                <a:ea typeface="Alexandria" pitchFamily="34" charset="-122"/>
                <a:cs typeface="Times New Roman" panose="02020603050405020304" pitchFamily="18" charset="0"/>
              </a:rPr>
              <a:t>Similarity Search Algorithms</a:t>
            </a:r>
            <a:endParaRPr lang="en-US" sz="48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64037" y="1994773"/>
            <a:ext cx="6266021" cy="3872627"/>
          </a:xfrm>
          <a:prstGeom prst="rect">
            <a:avLst/>
          </a:prstGeom>
        </p:spPr>
      </p:pic>
      <p:sp>
        <p:nvSpPr>
          <p:cNvPr id="4" name="Text 1"/>
          <p:cNvSpPr/>
          <p:nvPr/>
        </p:nvSpPr>
        <p:spPr>
          <a:xfrm>
            <a:off x="2934137" y="6041945"/>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Cosine Similarity</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2934137" y="6633288"/>
            <a:ext cx="6266021" cy="395049"/>
          </a:xfrm>
          <a:prstGeom prst="rect">
            <a:avLst/>
          </a:prstGeom>
          <a:noFill/>
          <a:ln/>
        </p:spPr>
        <p:txBody>
          <a:bodyPr wrap="non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Đo góc giữa hai vector.</a:t>
            </a:r>
            <a:endParaRPr lang="en-US" sz="19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500342" y="1994773"/>
            <a:ext cx="6266021" cy="3872627"/>
          </a:xfrm>
          <a:prstGeom prst="rect">
            <a:avLst/>
          </a:prstGeom>
        </p:spPr>
      </p:pic>
      <p:sp>
        <p:nvSpPr>
          <p:cNvPr id="7" name="Text 3"/>
          <p:cNvSpPr/>
          <p:nvPr/>
        </p:nvSpPr>
        <p:spPr>
          <a:xfrm>
            <a:off x="9519642" y="6104334"/>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04155"/>
                </a:solidFill>
                <a:latin typeface="Times New Roman" panose="02020603050405020304" pitchFamily="18" charset="0"/>
                <a:ea typeface="Alexandria" pitchFamily="34" charset="-122"/>
                <a:cs typeface="Times New Roman" panose="02020603050405020304" pitchFamily="18" charset="0"/>
              </a:rPr>
              <a:t>Euclidean Distance</a:t>
            </a:r>
            <a:endParaRPr lang="en-US" sz="2400" dirty="0">
              <a:latin typeface="Times New Roman" panose="02020603050405020304" pitchFamily="18" charset="0"/>
              <a:cs typeface="Times New Roman" panose="02020603050405020304" pitchFamily="18" charset="0"/>
            </a:endParaRPr>
          </a:p>
        </p:txBody>
      </p:sp>
      <p:sp>
        <p:nvSpPr>
          <p:cNvPr id="8" name="Text 4"/>
          <p:cNvSpPr/>
          <p:nvPr/>
        </p:nvSpPr>
        <p:spPr>
          <a:xfrm>
            <a:off x="8033742" y="6709886"/>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404155"/>
                </a:solidFill>
                <a:latin typeface="Times New Roman" panose="02020603050405020304" pitchFamily="18" charset="0"/>
                <a:ea typeface="Nobile" pitchFamily="34" charset="-122"/>
                <a:cs typeface="Times New Roman" panose="02020603050405020304" pitchFamily="18" charset="0"/>
              </a:rPr>
              <a:t>Đo khoảng cách giữa hai điểm trong không gian Euclidean.</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951321"/>
            <a:ext cx="6172200" cy="771525"/>
          </a:xfrm>
          <a:prstGeom prst="rect">
            <a:avLst/>
          </a:prstGeom>
          <a:noFill/>
          <a:ln/>
        </p:spPr>
        <p:txBody>
          <a:bodyPr wrap="none" lIns="0" tIns="0" rIns="0" bIns="0" rtlCol="0" anchor="t"/>
          <a:lstStyle/>
          <a:p>
            <a:pPr marL="0" indent="0">
              <a:lnSpc>
                <a:spcPts val="6050"/>
              </a:lnSpc>
              <a:buNone/>
            </a:pPr>
            <a:r>
              <a:rPr lang="en-US" sz="3200" b="1" dirty="0">
                <a:solidFill>
                  <a:srgbClr val="1B1B27"/>
                </a:solidFill>
                <a:latin typeface="Times New Roman" panose="02020603050405020304" pitchFamily="18" charset="0"/>
                <a:ea typeface="Alexandria" pitchFamily="34" charset="-122"/>
                <a:cs typeface="Times New Roman" panose="02020603050405020304" pitchFamily="18" charset="0"/>
              </a:rPr>
              <a:t>Kết luận</a:t>
            </a:r>
            <a:endParaRPr lang="en-US" sz="3200" b="1" dirty="0">
              <a:latin typeface="Times New Roman" panose="02020603050405020304" pitchFamily="18" charset="0"/>
              <a:cs typeface="Times New Roman" panose="02020603050405020304" pitchFamily="18" charset="0"/>
            </a:endParaRPr>
          </a:p>
        </p:txBody>
      </p:sp>
      <p:sp>
        <p:nvSpPr>
          <p:cNvPr id="4" name="Text 1"/>
          <p:cNvSpPr/>
          <p:nvPr/>
        </p:nvSpPr>
        <p:spPr>
          <a:xfrm>
            <a:off x="864037" y="4093131"/>
            <a:ext cx="7415927" cy="1185148"/>
          </a:xfrm>
          <a:prstGeom prst="rect">
            <a:avLst/>
          </a:prstGeom>
          <a:noFill/>
          <a:ln/>
        </p:spPr>
        <p:txBody>
          <a:bodyPr wrap="square" lIns="0" tIns="0" rIns="0" bIns="0" rtlCol="0" anchor="t"/>
          <a:lstStyle/>
          <a:p>
            <a:pPr marL="0" indent="0">
              <a:lnSpc>
                <a:spcPts val="3100"/>
              </a:lnSpc>
              <a:buNone/>
            </a:pPr>
            <a:r>
              <a:rPr lang="en-US" sz="2800" dirty="0">
                <a:solidFill>
                  <a:srgbClr val="404155"/>
                </a:solidFill>
                <a:latin typeface="Times New Roman" panose="02020603050405020304" pitchFamily="18" charset="0"/>
                <a:ea typeface="Nobile" pitchFamily="34" charset="-122"/>
                <a:cs typeface="Times New Roman" panose="02020603050405020304" pitchFamily="18" charset="0"/>
              </a:rPr>
              <a:t>Truy xuất hình ảnh là một lĩnh vực đang phát triển nhanh chóng, với nhiều ứng dụng tiềm năng trong nhiều lĩnh vực khác nhau.</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543</Words>
  <Application>Microsoft Office PowerPoint</Application>
  <PresentationFormat>Custom</PresentationFormat>
  <Paragraphs>63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Times New Roman</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Nhung Nguyen</cp:lastModifiedBy>
  <cp:revision>3</cp:revision>
  <dcterms:created xsi:type="dcterms:W3CDTF">2024-09-25T09:32:13Z</dcterms:created>
  <dcterms:modified xsi:type="dcterms:W3CDTF">2024-09-25T12:25:21Z</dcterms:modified>
</cp:coreProperties>
</file>